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6.jpg" ContentType="image/jpe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13.jpg" ContentType="image/jpeg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65" r:id="rId2"/>
    <p:sldId id="285" r:id="rId3"/>
    <p:sldId id="299" r:id="rId4"/>
    <p:sldId id="288" r:id="rId5"/>
    <p:sldId id="289" r:id="rId6"/>
    <p:sldId id="312" r:id="rId7"/>
    <p:sldId id="315" r:id="rId8"/>
    <p:sldId id="321" r:id="rId9"/>
    <p:sldId id="316" r:id="rId10"/>
    <p:sldId id="290" r:id="rId11"/>
    <p:sldId id="296" r:id="rId12"/>
    <p:sldId id="293" r:id="rId13"/>
    <p:sldId id="297" r:id="rId14"/>
    <p:sldId id="298" r:id="rId15"/>
    <p:sldId id="294" r:id="rId16"/>
    <p:sldId id="295" r:id="rId17"/>
    <p:sldId id="310" r:id="rId18"/>
    <p:sldId id="300" r:id="rId19"/>
    <p:sldId id="301" r:id="rId20"/>
    <p:sldId id="303" r:id="rId21"/>
    <p:sldId id="304" r:id="rId22"/>
    <p:sldId id="305" r:id="rId23"/>
    <p:sldId id="306" r:id="rId24"/>
    <p:sldId id="309" r:id="rId25"/>
    <p:sldId id="308" r:id="rId26"/>
    <p:sldId id="322" r:id="rId27"/>
    <p:sldId id="323" r:id="rId28"/>
    <p:sldId id="311" r:id="rId2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er Stefan, BVD-TBA-AMTV" initials="SSB" lastIdx="2" clrIdx="0">
    <p:extLst>
      <p:ext uri="{19B8F6BF-5375-455C-9EA6-DF929625EA0E}">
        <p15:presenceInfo xmlns:p15="http://schemas.microsoft.com/office/powerpoint/2012/main" userId="S-1-5-21-57989841-1409082233-725345543-4950" providerId="AD"/>
      </p:ext>
    </p:extLst>
  </p:cmAuthor>
  <p:cmAuthor id="2" name="Beusch Martin, BVD-TBA-DLZ" initials="TBA/" lastIdx="4" clrIdx="1">
    <p:extLst>
      <p:ext uri="{19B8F6BF-5375-455C-9EA6-DF929625EA0E}">
        <p15:presenceInfo xmlns:p15="http://schemas.microsoft.com/office/powerpoint/2012/main" userId="Beusch Martin, BVD-TBA-DL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21C"/>
    <a:srgbClr val="FFFFFF"/>
    <a:srgbClr val="EA161F"/>
    <a:srgbClr val="999999"/>
    <a:srgbClr val="E2141E"/>
    <a:srgbClr val="F69CA0"/>
    <a:srgbClr val="F37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1" autoAdjust="0"/>
  </p:normalViewPr>
  <p:slideViewPr>
    <p:cSldViewPr showGuides="1">
      <p:cViewPr varScale="1">
        <p:scale>
          <a:sx n="61" d="100"/>
          <a:sy n="61" d="100"/>
        </p:scale>
        <p:origin x="24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48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16o\AppData\Local\Microsoft\Windows\INetCache\Content.Outlook\4CIWUUFQ\LS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16o\AppData\Local\Microsoft\Windows\INetCache\Content.Outlook\4CIWUUFQ\LS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b="1" dirty="0"/>
              <a:t>Ausgaben Lärmschutz seit Inkrafttreten LSV </a:t>
            </a:r>
            <a:r>
              <a:rPr lang="de-CH" b="1" dirty="0" smtClean="0"/>
              <a:t>in </a:t>
            </a:r>
            <a:r>
              <a:rPr lang="de-CH" b="1" dirty="0"/>
              <a:t>Mio.</a:t>
            </a:r>
            <a:r>
              <a:rPr lang="de-CH" b="1" baseline="0" dirty="0"/>
              <a:t> CHF</a:t>
            </a:r>
            <a:endParaRPr lang="de-CH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1-48D9-8B90-C7459B6BBF5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1-48D9-8B90-C7459B6BBF5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61-48D9-8B90-C7459B6BBF5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61-48D9-8B90-C7459B6BB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[LSW.xlsx]Tabelle1!$Q$30:$Q$31</c:f>
              <c:strCache>
                <c:ptCount val="2"/>
                <c:pt idx="0">
                  <c:v>Kanton</c:v>
                </c:pt>
                <c:pt idx="1">
                  <c:v>Bund</c:v>
                </c:pt>
              </c:strCache>
            </c:strRef>
          </c:cat>
          <c:val>
            <c:numRef>
              <c:f>[LSW.xlsx]Tabelle1!$R$30:$R$31</c:f>
              <c:numCache>
                <c:formatCode>General</c:formatCode>
                <c:ptCount val="2"/>
                <c:pt idx="0">
                  <c:v>125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61-48D9-8B90-C7459B6BB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8745241349856632E-2"/>
          <c:y val="0.49189724176988475"/>
          <c:w val="0.16821457029155423"/>
          <c:h val="0.1848317666600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de-CH"/>
              <a:t>Bau neuer Lärmschutzwände in Meter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[LSW.xlsx]Tabelle1!$G$32:$G$35</c:f>
              <c:strCache>
                <c:ptCount val="4"/>
                <c:pt idx="0">
                  <c:v>bis 1990</c:v>
                </c:pt>
                <c:pt idx="1">
                  <c:v>1990 bis 2000</c:v>
                </c:pt>
                <c:pt idx="2">
                  <c:v>2000 bis 2010</c:v>
                </c:pt>
                <c:pt idx="3">
                  <c:v>2010 bis 2020</c:v>
                </c:pt>
              </c:strCache>
            </c:strRef>
          </c:cat>
          <c:val>
            <c:numRef>
              <c:f>[LSW.xlsx]Tabelle1!$H$32:$H$35</c:f>
              <c:numCache>
                <c:formatCode>General</c:formatCode>
                <c:ptCount val="4"/>
                <c:pt idx="0">
                  <c:v>90</c:v>
                </c:pt>
                <c:pt idx="1">
                  <c:v>3210</c:v>
                </c:pt>
                <c:pt idx="2">
                  <c:v>11140</c:v>
                </c:pt>
                <c:pt idx="3">
                  <c:v>7410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AE-4D76-892B-54B1742E1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3524960"/>
        <c:axId val="446527208"/>
      </c:barChart>
      <c:catAx>
        <c:axId val="21352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6527208"/>
        <c:crosses val="autoZero"/>
        <c:auto val="1"/>
        <c:lblAlgn val="ctr"/>
        <c:lblOffset val="100"/>
        <c:noMultiLvlLbl val="0"/>
      </c:catAx>
      <c:valAx>
        <c:axId val="44652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352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bis 2019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DDE-40A3-9612-5CA80AD07DFD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DE-40A3-9612-5CA80AD07DFD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DE-40A3-9612-5CA80AD07D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Tabelle1!$A$2:$A$5</c:f>
              <c:strCache>
                <c:ptCount val="3"/>
                <c:pt idx="0">
                  <c:v>Lärmmindernde Beläge</c:v>
                </c:pt>
                <c:pt idx="1">
                  <c:v>Lärmschutzwände</c:v>
                </c:pt>
                <c:pt idx="2">
                  <c:v>Schallschutzfenster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3"/>
                <c:pt idx="0">
                  <c:v>13</c:v>
                </c:pt>
                <c:pt idx="1">
                  <c:v>90</c:v>
                </c:pt>
                <c:pt idx="2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DE-40A3-9612-5CA80AD07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2020 und 2021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bis 2019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EA-4B23-84AB-84C9FC16E206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EA-4B23-84AB-84C9FC16E206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EA-4B23-84AB-84C9FC16E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Tabelle1!$A$2:$A$4</c:f>
              <c:strCache>
                <c:ptCount val="3"/>
                <c:pt idx="0">
                  <c:v>Lärmmindernde Beläge</c:v>
                </c:pt>
                <c:pt idx="1">
                  <c:v>Lärmschutzwände</c:v>
                </c:pt>
                <c:pt idx="2">
                  <c:v>Schallschutzfenster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11.679</c:v>
                </c:pt>
                <c:pt idx="1">
                  <c:v>2.6440000000000001</c:v>
                </c:pt>
                <c:pt idx="2">
                  <c:v>0.80400000000000005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EA-4B23-84AB-84C9FC16E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sz="1600" b="1" dirty="0"/>
              <a:t>Anzahl Lärmmindernde</a:t>
            </a:r>
            <a:r>
              <a:rPr lang="de-CH" sz="1600" b="1" baseline="0" dirty="0"/>
              <a:t> </a:t>
            </a:r>
            <a:r>
              <a:rPr lang="de-CH" sz="1600" b="1" baseline="0" dirty="0" smtClean="0"/>
              <a:t>Beläge pro Jahr</a:t>
            </a:r>
            <a:endParaRPr lang="de-CH" sz="1600" b="1" dirty="0"/>
          </a:p>
        </c:rich>
      </c:tx>
      <c:layout>
        <c:manualLayout>
          <c:xMode val="edge"/>
          <c:yMode val="edge"/>
          <c:x val="0.12199754118865569"/>
          <c:y val="3.3917171596318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'Tabelle 1'!$C$2</c:f>
              <c:strCache>
                <c:ptCount val="1"/>
                <c:pt idx="0">
                  <c:v>Anzahl LmB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'Tabelle 1'!$B$3:$B$13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'Tabelle 1'!$C$3:$C$13</c:f>
              <c:numCache>
                <c:formatCode>General</c:formatCode>
                <c:ptCount val="11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  <c:pt idx="7">
                  <c:v>12</c:v>
                </c:pt>
                <c:pt idx="8">
                  <c:v>15</c:v>
                </c:pt>
                <c:pt idx="9">
                  <c:v>42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0-4DD5-92D9-9BC943466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256736"/>
        <c:axId val="611257064"/>
      </c:barChart>
      <c:catAx>
        <c:axId val="61125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257064"/>
        <c:crosses val="autoZero"/>
        <c:auto val="1"/>
        <c:lblAlgn val="ctr"/>
        <c:lblOffset val="100"/>
        <c:noMultiLvlLbl val="0"/>
      </c:catAx>
      <c:valAx>
        <c:axId val="611257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25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sz="1600" b="1" dirty="0" smtClean="0"/>
              <a:t>Länge Lärmmindernde</a:t>
            </a:r>
            <a:r>
              <a:rPr lang="de-CH" sz="1600" b="1" baseline="0" dirty="0" smtClean="0"/>
              <a:t> Beläge pro Jahr </a:t>
            </a:r>
          </a:p>
          <a:p>
            <a:pPr>
              <a:defRPr/>
            </a:pPr>
            <a:r>
              <a:rPr lang="de-CH" sz="1600" b="1" baseline="0" dirty="0" smtClean="0"/>
              <a:t>in Km</a:t>
            </a:r>
            <a:endParaRPr lang="de-CH" sz="1600" b="1" dirty="0"/>
          </a:p>
        </c:rich>
      </c:tx>
      <c:layout>
        <c:manualLayout>
          <c:xMode val="edge"/>
          <c:yMode val="edge"/>
          <c:x val="0.11563411122487892"/>
          <c:y val="3.0525454436686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'Tabelle 1'!$C$2</c:f>
              <c:strCache>
                <c:ptCount val="1"/>
                <c:pt idx="0">
                  <c:v>Anzahl LmB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'Tabelle 1'!$B$3:$B$13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'Tabelle 1'!$C$3:$C$13</c:f>
              <c:numCache>
                <c:formatCode>General</c:formatCode>
                <c:ptCount val="11"/>
                <c:pt idx="0">
                  <c:v>1.36</c:v>
                </c:pt>
                <c:pt idx="1">
                  <c:v>1.62</c:v>
                </c:pt>
                <c:pt idx="2">
                  <c:v>0.34</c:v>
                </c:pt>
                <c:pt idx="3">
                  <c:v>1.86</c:v>
                </c:pt>
                <c:pt idx="4">
                  <c:v>1.86</c:v>
                </c:pt>
                <c:pt idx="5">
                  <c:v>0.42</c:v>
                </c:pt>
                <c:pt idx="6">
                  <c:v>2.04</c:v>
                </c:pt>
                <c:pt idx="7">
                  <c:v>5.98</c:v>
                </c:pt>
                <c:pt idx="8">
                  <c:v>10.084</c:v>
                </c:pt>
                <c:pt idx="9">
                  <c:v>17</c:v>
                </c:pt>
                <c:pt idx="1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D-4AC1-B43B-D3974573C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256736"/>
        <c:axId val="611257064"/>
      </c:barChart>
      <c:catAx>
        <c:axId val="61125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257064"/>
        <c:crosses val="autoZero"/>
        <c:auto val="1"/>
        <c:lblAlgn val="ctr"/>
        <c:lblOffset val="100"/>
        <c:noMultiLvlLbl val="0"/>
      </c:catAx>
      <c:valAx>
        <c:axId val="611257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25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9029"/>
            <a:ext cx="4282476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9029"/>
            <a:ext cx="1232669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14.04.2022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215733"/>
            <a:ext cx="4282476" cy="35969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215735"/>
            <a:ext cx="1232669" cy="3596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04825" y="1352550"/>
            <a:ext cx="6035675" cy="3395663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731762"/>
            <a:ext cx="2210808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731762"/>
            <a:ext cx="863510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5041490"/>
            <a:ext cx="5511501" cy="422124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62286"/>
            <a:ext cx="2076877" cy="20161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14.04.2022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8975"/>
            <a:ext cx="3220500" cy="19492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6"/>
            <a:ext cx="8496300" cy="1558082"/>
          </a:xfrm>
        </p:spPr>
        <p:txBody>
          <a:bodyPr anchor="b"/>
          <a:lstStyle>
            <a:lvl1pPr algn="l">
              <a:lnSpc>
                <a:spcPct val="105000"/>
              </a:lnSpc>
              <a:defRPr sz="5100"/>
            </a:lvl1pPr>
          </a:lstStyle>
          <a:p>
            <a:r>
              <a:rPr lang="de-CH" dirty="0"/>
              <a:t>Titel (maximal zwei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3757613"/>
            <a:ext cx="8496300" cy="1500187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hinzufügen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DC6B3D-051C-4BB5-9F4B-3A2474AD9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881188"/>
            <a:ext cx="5256212" cy="252412"/>
          </a:xfrm>
        </p:spPr>
        <p:txBody>
          <a:bodyPr lIns="18000"/>
          <a:lstStyle>
            <a:lvl1pPr>
              <a:defRPr sz="1300" b="1" spc="-20" baseline="0">
                <a:solidFill>
                  <a:srgbClr val="EA16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Spitzmarke hinzufügen</a:t>
            </a:r>
            <a:endParaRPr lang="de-CH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F6BA63E4-E10F-4E0A-91F5-2A2F842253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6033704"/>
            <a:ext cx="5256212" cy="430643"/>
          </a:xfrm>
        </p:spPr>
        <p:txBody>
          <a:bodyPr anchor="b"/>
          <a:lstStyle>
            <a:lvl1pPr>
              <a:defRPr sz="13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Referent/-in</a:t>
            </a:r>
            <a:br>
              <a:rPr lang="de-DE" dirty="0"/>
            </a:br>
            <a:r>
              <a:rPr lang="de-DE" dirty="0"/>
              <a:t>Organisationseinheit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853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52612"/>
            <a:ext cx="5329808" cy="46728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93098" y="1852612"/>
            <a:ext cx="5329015" cy="4672799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BDCA4218-6304-434F-B7B6-74DF28EC09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2304" y="1916832"/>
            <a:ext cx="5329808" cy="450703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C1C5F14-3075-4FD1-945B-02DE33860C0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52612"/>
            <a:ext cx="5329808" cy="46728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93508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B7494CC6-D926-49A7-9F3F-4C583660B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788" y="1916831"/>
            <a:ext cx="5329808" cy="450703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FFF4BFA1-D66B-4323-A031-D7779026D27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93098" y="1852612"/>
            <a:ext cx="5329015" cy="4672799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020392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A79F27DF-F3EE-4D6E-866F-A71D2FB41A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787" y="1916831"/>
            <a:ext cx="10982325" cy="450703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(hell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60DBF63A-340F-460B-96E6-FC454B3EB6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432000" tIns="720000" rIns="36000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CH" dirty="0"/>
              <a:t>Hintergrundbild durch «Drag &amp; Drop» in den Bildplatzhalter ziehen.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A410D26-1556-455F-8E0C-7721F22645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240704" y="0"/>
            <a:ext cx="168696" cy="6858000"/>
          </a:xfrm>
          <a:solidFill>
            <a:srgbClr val="FFFFFF">
              <a:alpha val="69804"/>
            </a:srgbClr>
          </a:solidFill>
        </p:spPr>
        <p:txBody>
          <a:bodyPr vert="vert270" lIns="18000" rIns="18000" anchor="t"/>
          <a:lstStyle>
            <a:lvl1pPr algn="r">
              <a:defRPr sz="82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Helle transparente Fläche – kann über das Hintergrundbild gezogen werden.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3757613"/>
            <a:ext cx="8496300" cy="1500187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hinzufügen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DC6B3D-051C-4BB5-9F4B-3A2474AD9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881188"/>
            <a:ext cx="5256212" cy="252412"/>
          </a:xfrm>
        </p:spPr>
        <p:txBody>
          <a:bodyPr lIns="18000"/>
          <a:lstStyle>
            <a:lvl1pPr>
              <a:defRPr sz="1300" b="1" spc="-20" baseline="0">
                <a:solidFill>
                  <a:srgbClr val="EA16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Spitzmarke hinzufügen</a:t>
            </a:r>
            <a:endParaRPr lang="de-CH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5EFC2AA-536C-4AE6-B953-354A6935F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1600" y="180000"/>
            <a:ext cx="1483200" cy="69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5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</a:t>
            </a:r>
            <a:endParaRPr lang="de-CH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635797A-88C8-4B59-88E9-2DAF61D259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6033704"/>
            <a:ext cx="5256212" cy="430643"/>
          </a:xfrm>
        </p:spPr>
        <p:txBody>
          <a:bodyPr anchor="b"/>
          <a:lstStyle>
            <a:lvl1pPr>
              <a:defRPr sz="13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Referent/-in</a:t>
            </a:r>
            <a:br>
              <a:rPr lang="de-DE" dirty="0"/>
            </a:br>
            <a:r>
              <a:rPr lang="de-DE" dirty="0"/>
              <a:t>Organisationseinheit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6"/>
            <a:ext cx="8496300" cy="1558082"/>
          </a:xfrm>
        </p:spPr>
        <p:txBody>
          <a:bodyPr anchor="b"/>
          <a:lstStyle>
            <a:lvl1pPr algn="l">
              <a:lnSpc>
                <a:spcPct val="105000"/>
              </a:lnSpc>
              <a:defRPr sz="5100"/>
            </a:lvl1pPr>
          </a:lstStyle>
          <a:p>
            <a:r>
              <a:rPr lang="de-CH" dirty="0"/>
              <a:t>Titel (maximal zwei Zeilen)</a:t>
            </a:r>
          </a:p>
        </p:txBody>
      </p:sp>
    </p:spTree>
    <p:extLst>
      <p:ext uri="{BB962C8B-B14F-4D97-AF65-F5344CB8AC3E}">
        <p14:creationId xmlns:p14="http://schemas.microsoft.com/office/powerpoint/2010/main" val="100963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6A2DDBDC-F105-48B2-B9F8-38121A7EA8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432000" tIns="720000" rIns="36000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CH" dirty="0"/>
              <a:t>Hintergrundbild durch «Drag &amp; Drop» in den Bildplatzhalter ziehen.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7E9A6A2-BECC-4EE3-BDC3-5BB494708F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240704" y="0"/>
            <a:ext cx="168696" cy="6858000"/>
          </a:xfrm>
          <a:solidFill>
            <a:schemeClr val="accent1">
              <a:alpha val="69804"/>
            </a:schemeClr>
          </a:solidFill>
        </p:spPr>
        <p:txBody>
          <a:bodyPr vert="vert270" lIns="18000" rIns="18000" anchor="t"/>
          <a:lstStyle>
            <a:lvl1pPr algn="r">
              <a:defRPr sz="82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Dunkle transparente Fläche – kann über das Hintergrundbild gezogen werden.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3757613"/>
            <a:ext cx="8496300" cy="1500187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hinzufügen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DC6B3D-051C-4BB5-9F4B-3A2474AD9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881188"/>
            <a:ext cx="5256212" cy="252412"/>
          </a:xfrm>
        </p:spPr>
        <p:txBody>
          <a:bodyPr lIns="18000"/>
          <a:lstStyle>
            <a:lvl1pPr>
              <a:defRPr sz="1300" b="1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Spitzmarke hinzufügen</a:t>
            </a:r>
            <a:endParaRPr lang="de-CH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5EFC2AA-536C-4AE6-B953-354A6935F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1600" y="180000"/>
            <a:ext cx="1483200" cy="69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5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</a:t>
            </a:r>
            <a:endParaRPr lang="de-CH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8F91D8E-4836-4A00-B7AC-63D16F153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6033704"/>
            <a:ext cx="5256212" cy="430643"/>
          </a:xfrm>
        </p:spPr>
        <p:txBody>
          <a:bodyPr anchor="b"/>
          <a:lstStyle>
            <a:lvl1pPr>
              <a:defRPr sz="1300" b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Referent/-in</a:t>
            </a:r>
            <a:br>
              <a:rPr lang="de-DE" dirty="0"/>
            </a:br>
            <a:r>
              <a:rPr lang="de-DE" dirty="0"/>
              <a:t>Organisationseinheit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6"/>
            <a:ext cx="8496300" cy="1558082"/>
          </a:xfrm>
        </p:spPr>
        <p:txBody>
          <a:bodyPr anchor="b"/>
          <a:lstStyle>
            <a:lvl1pPr algn="l">
              <a:lnSpc>
                <a:spcPct val="105000"/>
              </a:lnSpc>
              <a:defRPr sz="51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(maximal zwei Zeilen)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itel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5"/>
            <a:ext cx="8496300" cy="735293"/>
          </a:xfrm>
        </p:spPr>
        <p:txBody>
          <a:bodyPr anchor="b"/>
          <a:lstStyle>
            <a:lvl1pPr algn="l">
              <a:lnSpc>
                <a:spcPct val="105000"/>
              </a:lnSpc>
              <a:defRPr sz="51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2924945"/>
            <a:ext cx="8496300" cy="1670986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hinzufügen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4820DD-3205-4E29-AE71-A382F3B95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151" y="181525"/>
            <a:ext cx="1484308" cy="6952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65898A-FBA8-4654-9AF9-9F281D96F4A7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268624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itel Blaugr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5"/>
            <a:ext cx="8496300" cy="735293"/>
          </a:xfrm>
        </p:spPr>
        <p:txBody>
          <a:bodyPr anchor="b"/>
          <a:lstStyle>
            <a:lvl1pPr algn="l">
              <a:lnSpc>
                <a:spcPct val="105000"/>
              </a:lnSpc>
              <a:defRPr sz="51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2924945"/>
            <a:ext cx="8496300" cy="1670986"/>
          </a:xfrm>
        </p:spPr>
        <p:txBody>
          <a:bodyPr/>
          <a:lstStyle>
            <a:lvl1pPr marL="0" indent="0" algn="l">
              <a:buNone/>
              <a:defRPr sz="5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r>
              <a:rPr lang="de-CH" dirty="0"/>
              <a:t>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4820DD-3205-4E29-AE71-A382F3B95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151" y="181525"/>
            <a:ext cx="1484308" cy="6952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6AF1407-9677-43B2-AA44-E4B34470B35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233349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itel Rot">
    <p:bg>
      <p:bgPr>
        <a:solidFill>
          <a:srgbClr val="EA1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5"/>
            <a:ext cx="8496300" cy="735293"/>
          </a:xfrm>
        </p:spPr>
        <p:txBody>
          <a:bodyPr anchor="b"/>
          <a:lstStyle>
            <a:lvl1pPr algn="l">
              <a:lnSpc>
                <a:spcPct val="105000"/>
              </a:lnSpc>
              <a:defRPr sz="51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2924945"/>
            <a:ext cx="8496300" cy="1670986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F69C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r>
              <a:rPr lang="de-CH" dirty="0"/>
              <a:t>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4820DD-3205-4E29-AE71-A382F3B95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151" y="181525"/>
            <a:ext cx="1484308" cy="6952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ECD3B7A-3879-440E-876B-C4404EACC6D4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253169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2132855"/>
            <a:ext cx="8496300" cy="735293"/>
          </a:xfrm>
        </p:spPr>
        <p:txBody>
          <a:bodyPr anchor="b"/>
          <a:lstStyle>
            <a:lvl1pPr algn="l">
              <a:lnSpc>
                <a:spcPct val="105000"/>
              </a:lnSpc>
              <a:defRPr sz="5100"/>
            </a:lvl1pPr>
          </a:lstStyle>
          <a:p>
            <a:r>
              <a:rPr lang="de-CH" dirty="0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2924945"/>
            <a:ext cx="8496300" cy="1670986"/>
          </a:xfrm>
        </p:spPr>
        <p:txBody>
          <a:bodyPr/>
          <a:lstStyle>
            <a:lvl1pPr marL="0" indent="0" algn="l">
              <a:buNone/>
              <a:defRPr sz="51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r>
              <a:rPr lang="de-CH" dirty="0"/>
              <a:t>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09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71564"/>
            <a:ext cx="10983913" cy="5413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38200" y="2420888"/>
            <a:ext cx="10983913" cy="410445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E9C7B8-7467-451B-8352-4E9C0C569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30018"/>
            <a:ext cx="10983913" cy="556592"/>
          </a:xfrm>
        </p:spPr>
        <p:txBody>
          <a:bodyPr/>
          <a:lstStyle>
            <a:lvl1pPr>
              <a:defRPr sz="3400">
                <a:solidFill>
                  <a:srgbClr val="999999"/>
                </a:solidFill>
              </a:defRPr>
            </a:lvl1pPr>
          </a:lstStyle>
          <a:p>
            <a:pPr lvl="0"/>
            <a:r>
              <a:rPr lang="de-DE" dirty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7446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1071564"/>
            <a:ext cx="10983913" cy="619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52613"/>
            <a:ext cx="10983913" cy="467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336360" y="434133"/>
            <a:ext cx="2088232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2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336360" y="297071"/>
            <a:ext cx="2088232" cy="1244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20" baseline="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96600" y="297072"/>
            <a:ext cx="321625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20" baseline="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FEC6ACA-7650-4DEA-B34E-89DC63F8CE6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1" y="181525"/>
            <a:ext cx="1484308" cy="6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58" r:id="rId3"/>
    <p:sldLayoutId id="2147483669" r:id="rId4"/>
    <p:sldLayoutId id="2147483671" r:id="rId5"/>
    <p:sldLayoutId id="2147483672" r:id="rId6"/>
    <p:sldLayoutId id="2147483668" r:id="rId7"/>
    <p:sldLayoutId id="2147483659" r:id="rId8"/>
    <p:sldLayoutId id="2147483673" r:id="rId9"/>
    <p:sldLayoutId id="2147483661" r:id="rId10"/>
    <p:sldLayoutId id="2147483674" r:id="rId11"/>
    <p:sldLayoutId id="2147483675" r:id="rId12"/>
    <p:sldLayoutId id="2147483665" r:id="rId13"/>
    <p:sldLayoutId id="2147483663" r:id="rId14"/>
    <p:sldLayoutId id="2147483664" r:id="rId15"/>
  </p:sldLayoutIdLst>
  <p:hf hdr="0" ftr="0"/>
  <p:txStyles>
    <p:titleStyle>
      <a:lvl1pPr algn="l" defTabSz="447675" rtl="0" eaLnBrk="1" latinLnBrk="0" hangingPunct="1">
        <a:lnSpc>
          <a:spcPct val="10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49263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449263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‒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358775" algn="l" defTabSz="449263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‒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3538" algn="l" defTabSz="449263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‒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6688" indent="-357188" algn="l" defTabSz="449263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‒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881" userDrawn="1">
          <p15:clr>
            <a:srgbClr val="F26B43"/>
          </p15:clr>
        </p15:guide>
        <p15:guide id="4" pos="7447" userDrawn="1">
          <p15:clr>
            <a:srgbClr val="F26B43"/>
          </p15:clr>
        </p15:guide>
        <p15:guide id="5" orient="horz" pos="675" userDrawn="1">
          <p15:clr>
            <a:srgbClr val="F26B43"/>
          </p15:clr>
        </p15:guide>
        <p15:guide id="6" orient="horz" pos="1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AC91DCD7-7796-4D04-903D-248824F0F4D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" b="24587"/>
          <a:stretch/>
        </p:blipFill>
        <p:spPr>
          <a:xfrm>
            <a:off x="-72007" y="0"/>
            <a:ext cx="12264008" cy="6859937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720A594-2EF7-4861-9CCA-550B2FC7C6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9A757E-70E0-440F-BEA8-B72E48DC1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3633144"/>
            <a:ext cx="11352213" cy="1524048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Wo stehen wir im </a:t>
            </a:r>
            <a:r>
              <a:rPr lang="de-CH" dirty="0" smtClean="0">
                <a:solidFill>
                  <a:schemeClr val="bg1"/>
                </a:solidFill>
              </a:rPr>
              <a:t>Strassenlärmschutz?</a:t>
            </a:r>
          </a:p>
          <a:p>
            <a:r>
              <a:rPr lang="de-CH" dirty="0" smtClean="0">
                <a:solidFill>
                  <a:schemeClr val="bg1"/>
                </a:solidFill>
              </a:rPr>
              <a:t>Wo wollen wir hin?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414728-B805-4E50-A50E-C86B5CCC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4ED3FD-0C67-4C9B-8116-779F4B8A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AA06AE9-1AB1-439F-BDD7-F3A58C4649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CD0557C-B142-4A0C-83B1-40038037F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smtClean="0"/>
              <a:t>Christoph Neuhaus</a:t>
            </a:r>
            <a:endParaRPr lang="de-CH" dirty="0"/>
          </a:p>
          <a:p>
            <a:r>
              <a:rPr lang="de-CH" dirty="0" smtClean="0"/>
              <a:t>Bau- und Verkehrsdirektion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7CC7FC-9400-45C0-AEE5-559DC7B81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2856"/>
            <a:ext cx="9072636" cy="1558082"/>
          </a:xfrm>
        </p:spPr>
        <p:txBody>
          <a:bodyPr/>
          <a:lstStyle/>
          <a:p>
            <a:r>
              <a:rPr lang="de-CH" dirty="0" smtClean="0"/>
              <a:t>Medienanlass</a:t>
            </a:r>
            <a:br>
              <a:rPr lang="de-CH" dirty="0" smtClean="0"/>
            </a:br>
            <a:r>
              <a:rPr lang="de-CH" dirty="0" smtClean="0"/>
              <a:t>Bilanz nach 30 Jahren: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065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Lärmschutz wird zur Daueraufgabe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920" y="2232248"/>
            <a:ext cx="10983913" cy="4005064"/>
          </a:xfrm>
        </p:spPr>
        <p:txBody>
          <a:bodyPr/>
          <a:lstStyle/>
          <a:p>
            <a:r>
              <a:rPr lang="de-CH" dirty="0" smtClean="0"/>
              <a:t>Tendenz zu grösseren Autos mit breiteren Reifen</a:t>
            </a:r>
          </a:p>
          <a:p>
            <a:endParaRPr lang="de-CH" dirty="0"/>
          </a:p>
          <a:p>
            <a:r>
              <a:rPr lang="de-CH" dirty="0" smtClean="0"/>
              <a:t>Rollgeräusch auch bei Elektro- und Hybridfahrzeugen laut</a:t>
            </a:r>
          </a:p>
          <a:p>
            <a:endParaRPr lang="de-CH" dirty="0"/>
          </a:p>
          <a:p>
            <a:r>
              <a:rPr lang="de-CH" dirty="0" smtClean="0"/>
              <a:t>Entwicklung zur 24-h Gesellschaft</a:t>
            </a:r>
          </a:p>
          <a:p>
            <a:endParaRPr lang="de-CH" dirty="0"/>
          </a:p>
          <a:p>
            <a:r>
              <a:rPr lang="de-CH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Das Bevölkerungs- und Verkehrswachstum wird zu noch mehr Verkehr und damit auch zu mehr Lärm entlang von Strassen führen. Lärmschutz ist daher eine Daueraufgabe.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10048034" y="1885436"/>
            <a:ext cx="13681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</a:rPr>
              <a:t>Fotos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692696"/>
            <a:ext cx="3528392" cy="198472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8184232" y="2708920"/>
            <a:ext cx="3671664" cy="207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 smtClean="0"/>
              <a:t>https</a:t>
            </a:r>
            <a:r>
              <a:rPr lang="de-CH" sz="900" dirty="0"/>
              <a:t>://cdn.motor1.com/images/mgl/lgV4g/s1/2021-tesla-model-s.jpg</a:t>
            </a:r>
            <a:endParaRPr lang="de-CH" sz="900" dirty="0" smtClean="0"/>
          </a:p>
          <a:p>
            <a:pPr lvl="2"/>
            <a:endParaRPr lang="de-CH" sz="2000" dirty="0" smtClean="0"/>
          </a:p>
          <a:p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6927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/>
              <a:t>Das Tiefbauamt testet schon seit Jahren l</a:t>
            </a:r>
            <a:r>
              <a:rPr lang="de-CH" dirty="0" smtClean="0">
                <a:sym typeface="Wingdings" panose="05000000000000000000" pitchFamily="2" charset="2"/>
              </a:rPr>
              <a:t>ärmmindernde Beläge als Lärmschutzmassnahme. Damit können viel mehr Personen vor Lärm geschützt werden.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ym typeface="Wingdings" panose="05000000000000000000" pitchFamily="2" charset="2"/>
              </a:rPr>
              <a:t>Solche Beläge weisen eine feine Oberflächenstruktur und einen höheren Hohlraumgehalt auf.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ym typeface="Wingdings" panose="05000000000000000000" pitchFamily="2" charset="2"/>
              </a:rPr>
              <a:t>Die technische Entwicklung ist rasant,</a:t>
            </a:r>
            <a:br>
              <a:rPr lang="de-CH" dirty="0" smtClean="0">
                <a:sym typeface="Wingdings" panose="05000000000000000000" pitchFamily="2" charset="2"/>
              </a:rPr>
            </a:br>
            <a:r>
              <a:rPr lang="de-CH" dirty="0" smtClean="0">
                <a:sym typeface="Wingdings" panose="05000000000000000000" pitchFamily="2" charset="2"/>
              </a:rPr>
              <a:t>Qualität ist heute viel besser als früher.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ym typeface="Wingdings" panose="05000000000000000000" pitchFamily="2" charset="2"/>
              </a:rPr>
              <a:t>Die Strategie des Kantons setzt beim</a:t>
            </a:r>
            <a:br>
              <a:rPr lang="de-CH" dirty="0" smtClean="0">
                <a:sym typeface="Wingdings" panose="05000000000000000000" pitchFamily="2" charset="2"/>
              </a:rPr>
            </a:br>
            <a:r>
              <a:rPr lang="de-CH" dirty="0" smtClean="0">
                <a:sym typeface="Wingdings" panose="05000000000000000000" pitchFamily="2" charset="2"/>
              </a:rPr>
              <a:t>Lärmschutz seit 2020 auf solche</a:t>
            </a:r>
            <a:br>
              <a:rPr lang="de-CH" dirty="0" smtClean="0">
                <a:sym typeface="Wingdings" panose="05000000000000000000" pitchFamily="2" charset="2"/>
              </a:rPr>
            </a:br>
            <a:r>
              <a:rPr lang="de-CH" dirty="0" smtClean="0">
                <a:sym typeface="Wingdings" panose="05000000000000000000" pitchFamily="2" charset="2"/>
              </a:rPr>
              <a:t>lärmmindernden Beläge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dirty="0" smtClean="0">
              <a:sym typeface="Wingdings" panose="05000000000000000000" pitchFamily="2" charset="2"/>
            </a:endParaRPr>
          </a:p>
          <a:p>
            <a:endParaRPr lang="de-CH" dirty="0" smtClean="0">
              <a:sym typeface="Wingdings" panose="05000000000000000000" pitchFamily="2" charset="2"/>
            </a:endParaRPr>
          </a:p>
          <a:p>
            <a:endParaRPr lang="de-CH" dirty="0">
              <a:sym typeface="Wingdings" panose="05000000000000000000" pitchFamily="2" charset="2"/>
            </a:endParaRPr>
          </a:p>
          <a:p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20402" r="28956" b="25677"/>
          <a:stretch/>
        </p:blipFill>
        <p:spPr>
          <a:xfrm>
            <a:off x="7655384" y="3717032"/>
            <a:ext cx="4162841" cy="275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52613"/>
            <a:ext cx="3817640" cy="4672731"/>
          </a:xfrm>
        </p:spPr>
        <p:txBody>
          <a:bodyPr/>
          <a:lstStyle/>
          <a:p>
            <a:r>
              <a:rPr lang="de-CH" dirty="0" smtClean="0"/>
              <a:t>Bisher wurden bereits rund </a:t>
            </a:r>
            <a:r>
              <a:rPr lang="de-CH" dirty="0"/>
              <a:t>7</a:t>
            </a:r>
            <a:r>
              <a:rPr lang="de-CH" dirty="0" smtClean="0"/>
              <a:t>0 Kilometer lärmmindernde Beläge auf Kantonsstrassen verbaut, viele weitere werden noch folgen.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8" b="10209"/>
          <a:stretch/>
        </p:blipFill>
        <p:spPr>
          <a:xfrm>
            <a:off x="4971992" y="1844824"/>
            <a:ext cx="6682596" cy="4392488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4971992" y="6299779"/>
            <a:ext cx="5948544" cy="297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Einbau eines lärmmindernden Belags in Einigen</a:t>
            </a:r>
          </a:p>
          <a:p>
            <a:pPr lvl="2"/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29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1857" r="10177" b="7997"/>
          <a:stretch/>
        </p:blipFill>
        <p:spPr>
          <a:xfrm rot="5400000">
            <a:off x="4853515" y="1684629"/>
            <a:ext cx="5474778" cy="406697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65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Lärmmindernde Beläge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3" name="Flüsterbelag-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528" y="1725514"/>
            <a:ext cx="8563943" cy="48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Lärmmindernde </a:t>
            </a:r>
            <a:r>
              <a:rPr lang="de-CH" dirty="0" smtClean="0"/>
              <a:t>Beläge - Herausforderungen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Geringere Lebensdauer als herkömmliche Beläge</a:t>
            </a:r>
          </a:p>
          <a:p>
            <a:endParaRPr lang="de-CH" dirty="0" smtClean="0"/>
          </a:p>
          <a:p>
            <a:pPr marL="457200" indent="-457200">
              <a:buFontTx/>
              <a:buChar char="-"/>
            </a:pPr>
            <a:r>
              <a:rPr lang="de-CH" dirty="0" smtClean="0"/>
              <a:t>Verstopfung der Poren durch </a:t>
            </a:r>
            <a:br>
              <a:rPr lang="de-CH" dirty="0" smtClean="0"/>
            </a:br>
            <a:r>
              <a:rPr lang="de-CH" dirty="0" smtClean="0"/>
              <a:t>Schmutz</a:t>
            </a:r>
          </a:p>
          <a:p>
            <a:pPr marL="457200" indent="-457200">
              <a:buFontTx/>
              <a:buChar char="-"/>
            </a:pPr>
            <a:endParaRPr lang="de-CH" dirty="0" smtClean="0"/>
          </a:p>
          <a:p>
            <a:pPr marL="457200" indent="-457200">
              <a:buFontTx/>
              <a:buChar char="-"/>
            </a:pPr>
            <a:r>
              <a:rPr lang="de-CH" dirty="0" smtClean="0"/>
              <a:t>Empfindlich auf mechanische</a:t>
            </a:r>
            <a:br>
              <a:rPr lang="de-CH" dirty="0" smtClean="0"/>
            </a:br>
            <a:r>
              <a:rPr lang="de-CH" dirty="0" smtClean="0"/>
              <a:t>Beanspruchung (Schnee-</a:t>
            </a:r>
            <a:br>
              <a:rPr lang="de-CH" dirty="0" smtClean="0"/>
            </a:br>
            <a:r>
              <a:rPr lang="de-CH" dirty="0" smtClean="0"/>
              <a:t>ketten, Spikes)</a:t>
            </a:r>
          </a:p>
          <a:p>
            <a:pPr marL="457200" indent="-457200">
              <a:buFontTx/>
              <a:buChar char="-"/>
            </a:pPr>
            <a:endParaRPr lang="de-CH" dirty="0"/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dirty="0" smtClean="0">
                <a:solidFill>
                  <a:srgbClr val="FF0000"/>
                </a:solidFill>
                <a:sym typeface="Wingdings" panose="05000000000000000000" pitchFamily="2" charset="2"/>
              </a:rPr>
              <a:t>Guter Unterhalt ist entscheidend für die Lebensdauer! Die Methoden dazu sind noch in Entwicklung.</a:t>
            </a:r>
            <a:endParaRPr lang="de-CH" dirty="0" smtClean="0">
              <a:solidFill>
                <a:srgbClr val="FF0000"/>
              </a:solidFill>
            </a:endParaRP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492896"/>
            <a:ext cx="475330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Grosses Merci an den Bund für die substantiellen Beiträge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2052" name="Picture 4" descr="Bundeshaus House of Parliament Bern Berne Hauptstadt Capital Schweiz  Switzerland BERNMOBIL Busse Public Transport öffen… | Öffentlicher verkehr,  Verkehr, Öffentl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492896"/>
            <a:ext cx="5422842" cy="3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5663952" y="6122501"/>
            <a:ext cx="2520280" cy="144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/>
              <a:t>www.pinterest.com/pin/251709066646750780/</a:t>
            </a:r>
            <a:endParaRPr lang="de-CH" sz="900" dirty="0" smtClean="0"/>
          </a:p>
          <a:p>
            <a:endParaRPr lang="de-CH" sz="1800" dirty="0" smtClean="0"/>
          </a:p>
          <a:p>
            <a:pPr lvl="2"/>
            <a:endParaRPr lang="de-CH" sz="1800" dirty="0" smtClean="0"/>
          </a:p>
          <a:p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7390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AC91DCD7-7796-4D04-903D-248824F0F4D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" b="24587"/>
          <a:stretch/>
        </p:blipFill>
        <p:spPr>
          <a:xfrm>
            <a:off x="-72007" y="0"/>
            <a:ext cx="12264008" cy="6859937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720A594-2EF7-4861-9CCA-550B2FC7C6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414728-B805-4E50-A50E-C86B5CCC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4ED3FD-0C67-4C9B-8116-779F4B8A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AA06AE9-1AB1-439F-BDD7-F3A58C4649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CD0557C-B142-4A0C-83B1-40038037F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smtClean="0"/>
              <a:t>Stefan Studer</a:t>
            </a:r>
            <a:endParaRPr lang="de-CH" dirty="0"/>
          </a:p>
          <a:p>
            <a:r>
              <a:rPr lang="de-CH" dirty="0" smtClean="0"/>
              <a:t>Tiefbauamt des Kantons Bern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7CC7FC-9400-45C0-AEE5-559DC7B81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2856"/>
            <a:ext cx="9072636" cy="1558082"/>
          </a:xfrm>
        </p:spPr>
        <p:txBody>
          <a:bodyPr/>
          <a:lstStyle/>
          <a:p>
            <a:r>
              <a:rPr lang="de-CH" dirty="0" smtClean="0"/>
              <a:t>Medienanlass</a:t>
            </a:r>
            <a:br>
              <a:rPr lang="de-CH" dirty="0" smtClean="0"/>
            </a:br>
            <a:r>
              <a:rPr lang="de-CH" dirty="0" smtClean="0"/>
              <a:t>Bilanz nach 30 Jahren:</a:t>
            </a:r>
            <a:endParaRPr lang="de-CH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E59A757E-70E0-440F-BEA8-B72E48DC1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3633144"/>
            <a:ext cx="11352213" cy="1524048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Wo stehen wir im </a:t>
            </a:r>
            <a:r>
              <a:rPr lang="de-CH" dirty="0" smtClean="0">
                <a:solidFill>
                  <a:schemeClr val="bg1"/>
                </a:solidFill>
              </a:rPr>
              <a:t>Strassenlärmschutz?</a:t>
            </a:r>
          </a:p>
          <a:p>
            <a:r>
              <a:rPr lang="de-CH" dirty="0" smtClean="0">
                <a:solidFill>
                  <a:schemeClr val="bg1"/>
                </a:solidFill>
              </a:rPr>
              <a:t>Wo wollen wir hin?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Sanierungspflicht bei Grenzwertüberschreitungen</a:t>
            </a:r>
          </a:p>
          <a:p>
            <a:endParaRPr lang="de-CH" dirty="0"/>
          </a:p>
          <a:p>
            <a:r>
              <a:rPr lang="de-CH" dirty="0" smtClean="0"/>
              <a:t>Umweltschutzgesetz gibt klare Priorisierung der Massnahmen vor: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12032"/>
              </p:ext>
            </p:extLst>
          </p:nvPr>
        </p:nvGraphicFramePr>
        <p:xfrm>
          <a:off x="845473" y="3284983"/>
          <a:ext cx="9787030" cy="38538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58239">
                  <a:extLst>
                    <a:ext uri="{9D8B030D-6E8A-4147-A177-3AD203B41FA5}">
                      <a16:colId xmlns:a16="http://schemas.microsoft.com/office/drawing/2014/main" val="237457968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8876559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100678594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786952936"/>
                    </a:ext>
                  </a:extLst>
                </a:gridCol>
                <a:gridCol w="3240359">
                  <a:extLst>
                    <a:ext uri="{9D8B030D-6E8A-4147-A177-3AD203B41FA5}">
                      <a16:colId xmlns:a16="http://schemas.microsoft.com/office/drawing/2014/main" val="3583362766"/>
                    </a:ext>
                  </a:extLst>
                </a:gridCol>
              </a:tblGrid>
              <a:tr h="1011490"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>
                          <a:solidFill>
                            <a:schemeClr val="tx1"/>
                          </a:solidFill>
                        </a:rPr>
                        <a:t>Massnahmen an der Quelle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CH" dirty="0" smtClean="0">
                          <a:solidFill>
                            <a:schemeClr val="tx1"/>
                          </a:solidFill>
                        </a:rPr>
                        <a:t>   Massnahmen auf dem   Ausbreitungsweg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CH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CH" dirty="0" smtClean="0">
                          <a:solidFill>
                            <a:schemeClr val="tx1"/>
                          </a:solidFill>
                        </a:rPr>
                        <a:t>Massnahmen am Gebäude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743135"/>
                  </a:ext>
                </a:extLst>
              </a:tr>
              <a:tr h="2390793">
                <a:tc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174600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85763" y="4287488"/>
            <a:ext cx="1683328" cy="12624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9755" r="13555"/>
          <a:stretch/>
        </p:blipFill>
        <p:spPr>
          <a:xfrm>
            <a:off x="2198975" y="4355363"/>
            <a:ext cx="1152129" cy="112674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581128"/>
            <a:ext cx="2243974" cy="168332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869160"/>
            <a:ext cx="1210407" cy="161387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9495" y="4869160"/>
            <a:ext cx="2151835" cy="1613876"/>
          </a:xfrm>
          <a:prstGeom prst="rect">
            <a:avLst/>
          </a:prstGeom>
        </p:spPr>
      </p:pic>
      <p:cxnSp>
        <p:nvCxnSpPr>
          <p:cNvPr id="8" name="Gewinkelter Verbinder 7"/>
          <p:cNvCxnSpPr/>
          <p:nvPr/>
        </p:nvCxnSpPr>
        <p:spPr>
          <a:xfrm>
            <a:off x="3443093" y="4941168"/>
            <a:ext cx="636683" cy="432048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r Verbinder 18"/>
          <p:cNvCxnSpPr/>
          <p:nvPr/>
        </p:nvCxnSpPr>
        <p:spPr>
          <a:xfrm>
            <a:off x="6600056" y="5373216"/>
            <a:ext cx="720080" cy="387184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2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031145"/>
              </p:ext>
            </p:extLst>
          </p:nvPr>
        </p:nvGraphicFramePr>
        <p:xfrm>
          <a:off x="838200" y="2636912"/>
          <a:ext cx="4321696" cy="3520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 dirty="0"/>
          </a:p>
        </p:txBody>
      </p:sp>
      <p:graphicFrame>
        <p:nvGraphicFramePr>
          <p:cNvPr id="12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87028"/>
              </p:ext>
            </p:extLst>
          </p:nvPr>
        </p:nvGraphicFramePr>
        <p:xfrm>
          <a:off x="5591944" y="2636911"/>
          <a:ext cx="4321696" cy="3520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838200" y="1690690"/>
            <a:ext cx="85701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dirty="0" smtClean="0"/>
          </a:p>
          <a:p>
            <a:r>
              <a:rPr lang="de-CH" sz="2600" dirty="0"/>
              <a:t>Investitionen Lärmschutz bis </a:t>
            </a:r>
            <a:r>
              <a:rPr lang="de-CH" sz="2600" dirty="0" smtClean="0"/>
              <a:t>31.12.2021: 203 Mio. </a:t>
            </a:r>
            <a:r>
              <a:rPr lang="de-CH" sz="2600" dirty="0"/>
              <a:t>CHF</a:t>
            </a:r>
          </a:p>
        </p:txBody>
      </p:sp>
    </p:spTree>
    <p:extLst>
      <p:ext uri="{BB962C8B-B14F-4D97-AF65-F5344CB8AC3E}">
        <p14:creationId xmlns:p14="http://schemas.microsoft.com/office/powerpoint/2010/main" val="37351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705043"/>
            <a:ext cx="5040560" cy="36901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Ausgangslage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9240"/>
            <a:ext cx="10983913" cy="720080"/>
          </a:xfrm>
        </p:spPr>
        <p:txBody>
          <a:bodyPr/>
          <a:lstStyle/>
          <a:p>
            <a:r>
              <a:rPr lang="de-CH" dirty="0" smtClean="0"/>
              <a:t>100’000 Bernerinnen und Berner leiden unter schädlichem oder lästigem Strassenlärm entlang der Kantonsstrassen.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7182843" y="5409545"/>
            <a:ext cx="1001389" cy="179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 smtClean="0"/>
              <a:t>www.bafu.admin.ch</a:t>
            </a:r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95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694" y="692696"/>
            <a:ext cx="5451970" cy="46805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766192" y="1628800"/>
            <a:ext cx="9506272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dirty="0" smtClean="0"/>
          </a:p>
          <a:p>
            <a:r>
              <a:rPr lang="de-CH" sz="2600" dirty="0" smtClean="0"/>
              <a:t>(Stand Erstsanierung)</a:t>
            </a:r>
          </a:p>
          <a:p>
            <a:endParaRPr lang="de-CH" sz="2600" dirty="0" smtClean="0"/>
          </a:p>
          <a:p>
            <a:endParaRPr lang="de-CH" sz="2600" dirty="0"/>
          </a:p>
          <a:p>
            <a:r>
              <a:rPr lang="de-CH" sz="2600" dirty="0" smtClean="0"/>
              <a:t>Länge des Kantonsstrassennetzes: ca. 2000 km</a:t>
            </a:r>
          </a:p>
          <a:p>
            <a:endParaRPr lang="de-CH" sz="2600" dirty="0" smtClean="0"/>
          </a:p>
          <a:p>
            <a:r>
              <a:rPr lang="de-CH" sz="2600" dirty="0" smtClean="0"/>
              <a:t>Lärmsanierungsbedarf total: 260 km</a:t>
            </a:r>
          </a:p>
          <a:p>
            <a:r>
              <a:rPr lang="de-CH" sz="2600" dirty="0" smtClean="0"/>
              <a:t>Davon bereits saniert: 95 %</a:t>
            </a:r>
          </a:p>
          <a:p>
            <a:endParaRPr lang="de-CH" sz="2600" dirty="0" smtClean="0"/>
          </a:p>
          <a:p>
            <a:endParaRPr lang="de-CH" sz="2600" dirty="0"/>
          </a:p>
          <a:p>
            <a:endParaRPr lang="de-CH" sz="2600" dirty="0"/>
          </a:p>
          <a:p>
            <a:r>
              <a:rPr lang="de-CH" sz="2600" dirty="0" smtClean="0"/>
              <a:t>Insgesamt wurden 21.8 km Lärmschutzwände (LSW) realisiert.</a:t>
            </a:r>
            <a:endParaRPr lang="de-CH" sz="2600" dirty="0"/>
          </a:p>
        </p:txBody>
      </p:sp>
      <p:sp>
        <p:nvSpPr>
          <p:cNvPr id="5" name="Textfeld 4"/>
          <p:cNvSpPr txBox="1"/>
          <p:nvPr/>
        </p:nvSpPr>
        <p:spPr>
          <a:xfrm>
            <a:off x="8832304" y="3967902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OIK I: 2.6 Km LSW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320136" y="2538993"/>
            <a:ext cx="219624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OIK II: 7.2 Km LSW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9480376" y="1880584"/>
            <a:ext cx="20882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OIK IV: 5.0 Km LSW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6587080" y="1639989"/>
            <a:ext cx="210120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OIK III: 7.0 Km LSW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38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838199" y="1967354"/>
            <a:ext cx="1050739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2600" dirty="0" smtClean="0"/>
              <a:t>Einbaukriterien:</a:t>
            </a:r>
          </a:p>
          <a:p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 smtClean="0"/>
              <a:t>Kriterien sind bewusst offen um Erfahrungen zu sammeln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 smtClean="0"/>
              <a:t>Innerorts bei mittleren bis hohen Verkehrsmengen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 smtClean="0"/>
              <a:t>In Höhenlagen und Steigungen: Je nach Situation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 smtClean="0"/>
              <a:t>Einschränkungen: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 smtClean="0"/>
          </a:p>
          <a:p>
            <a:endParaRPr lang="de-CH" sz="2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077072"/>
            <a:ext cx="3259330" cy="244449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13577" b="14017"/>
          <a:stretch/>
        </p:blipFill>
        <p:spPr>
          <a:xfrm>
            <a:off x="7627138" y="4074396"/>
            <a:ext cx="3230853" cy="24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4824"/>
            <a:ext cx="4944892" cy="38261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862213"/>
            <a:ext cx="2606262" cy="3839892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4702972" y="5547971"/>
            <a:ext cx="1080120" cy="123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 smtClean="0"/>
              <a:t>www.laerm.ch</a:t>
            </a:r>
          </a:p>
          <a:p>
            <a:endParaRPr lang="de-CH" sz="2000" dirty="0" smtClean="0"/>
          </a:p>
          <a:p>
            <a:pPr lvl="2"/>
            <a:endParaRPr lang="de-CH" sz="2000" dirty="0" smtClean="0"/>
          </a:p>
          <a:p>
            <a:endParaRPr lang="de-CH" sz="200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8976320" y="5702105"/>
            <a:ext cx="1152128" cy="2043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 smtClean="0"/>
              <a:t>www.reifendirekt.ch</a:t>
            </a:r>
          </a:p>
          <a:p>
            <a:endParaRPr lang="de-CH" sz="2000" dirty="0" smtClean="0"/>
          </a:p>
          <a:p>
            <a:pPr lvl="2"/>
            <a:endParaRPr lang="de-CH" sz="2000" dirty="0" smtClean="0"/>
          </a:p>
          <a:p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383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838200" y="1628800"/>
            <a:ext cx="85701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dirty="0" smtClean="0"/>
          </a:p>
          <a:p>
            <a:r>
              <a:rPr lang="de-CH" sz="2600" dirty="0" smtClean="0"/>
              <a:t>Einbauten seit 2011</a:t>
            </a:r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608560"/>
              </p:ext>
            </p:extLst>
          </p:nvPr>
        </p:nvGraphicFramePr>
        <p:xfrm>
          <a:off x="515380" y="2636912"/>
          <a:ext cx="554461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Geschweifte Klammer links 15"/>
          <p:cNvSpPr/>
          <p:nvPr/>
        </p:nvSpPr>
        <p:spPr>
          <a:xfrm rot="5400000">
            <a:off x="2099556" y="3969060"/>
            <a:ext cx="432048" cy="2520280"/>
          </a:xfrm>
          <a:prstGeom prst="leftBrace">
            <a:avLst>
              <a:gd name="adj1" fmla="val 8333"/>
              <a:gd name="adj2" fmla="val 52057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/>
          <p:cNvSpPr txBox="1"/>
          <p:nvPr/>
        </p:nvSpPr>
        <p:spPr>
          <a:xfrm>
            <a:off x="1703512" y="4664169"/>
            <a:ext cx="16561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Testbeläge</a:t>
            </a:r>
            <a:endParaRPr lang="de-CH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129346"/>
              </p:ext>
            </p:extLst>
          </p:nvPr>
        </p:nvGraphicFramePr>
        <p:xfrm>
          <a:off x="6240016" y="2636912"/>
          <a:ext cx="532859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Geschweifte Klammer links 10"/>
          <p:cNvSpPr/>
          <p:nvPr/>
        </p:nvSpPr>
        <p:spPr>
          <a:xfrm rot="5400000">
            <a:off x="7788188" y="4041068"/>
            <a:ext cx="432048" cy="2520280"/>
          </a:xfrm>
          <a:prstGeom prst="leftBrace">
            <a:avLst>
              <a:gd name="adj1" fmla="val 8333"/>
              <a:gd name="adj2" fmla="val 52057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feld 11"/>
          <p:cNvSpPr txBox="1"/>
          <p:nvPr/>
        </p:nvSpPr>
        <p:spPr>
          <a:xfrm>
            <a:off x="7392144" y="4736177"/>
            <a:ext cx="16561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smtClean="0"/>
              <a:t>Testbeläge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27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66192" y="1628800"/>
            <a:ext cx="1071135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dirty="0" smtClean="0"/>
          </a:p>
          <a:p>
            <a:r>
              <a:rPr lang="de-CH" sz="2600" dirty="0" smtClean="0"/>
              <a:t>Belags-Homogenität wichtig zur Vermeidung von Nebengeräuschen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172" y="2933945"/>
            <a:ext cx="3528392" cy="26462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2470842"/>
            <a:ext cx="2646642" cy="35504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l="42669" r="4905"/>
          <a:stretch/>
        </p:blipFill>
        <p:spPr>
          <a:xfrm>
            <a:off x="6600056" y="2523815"/>
            <a:ext cx="2088232" cy="35055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8747" y="3154385"/>
            <a:ext cx="4177280" cy="24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Lärmmindernde Beläge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66192" y="1628800"/>
            <a:ext cx="85701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dirty="0" smtClean="0"/>
          </a:p>
          <a:p>
            <a:r>
              <a:rPr lang="de-CH" sz="2600" dirty="0" smtClean="0"/>
              <a:t>Monitoring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57182"/>
            <a:ext cx="5429832" cy="38081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1" y="2459066"/>
            <a:ext cx="4123107" cy="3850254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6844673" y="5991275"/>
            <a:ext cx="4291887" cy="318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Lärmmindernder Belag in </a:t>
            </a:r>
            <a:r>
              <a:rPr lang="de-CH" sz="1800" dirty="0" err="1" smtClean="0"/>
              <a:t>Hinterkappelen</a:t>
            </a:r>
            <a:endParaRPr lang="de-CH" sz="1800" dirty="0" smtClean="0"/>
          </a:p>
          <a:p>
            <a:pPr lvl="2"/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50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Kt</a:t>
            </a:r>
            <a:r>
              <a:rPr lang="de-CH" dirty="0" smtClean="0"/>
              <a:t>. BE ist bezüglich Lärmschutz an Strassen auf Kurs!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838200" y="1916832"/>
            <a:ext cx="10514384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2800" dirty="0">
                <a:solidFill>
                  <a:srgbClr val="FF0000"/>
                </a:solidFill>
                <a:sym typeface="Wingdings" panose="05000000000000000000" pitchFamily="2" charset="2"/>
              </a:rPr>
              <a:t>Der Kanton Bern investiert seit 30 Jahren substantielle Mittel in den Schutz der Bevölkerung vor Lärm!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de-CH" sz="26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Das </a:t>
            </a:r>
            <a:r>
              <a:rPr lang="de-CH" sz="2800" dirty="0">
                <a:solidFill>
                  <a:srgbClr val="FF0000"/>
                </a:solidFill>
                <a:sym typeface="Wingdings" panose="05000000000000000000" pitchFamily="2" charset="2"/>
              </a:rPr>
              <a:t>Bevölkerungs- und Verkehrswachstum wird zu noch mehr Verkehr und damit auch zu mehr Lärm entlang von Strassen führen. Lärmschutz ist daher eine Daueraufgabe</a:t>
            </a:r>
            <a:r>
              <a:rPr lang="de-CH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de-C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Kt</a:t>
            </a:r>
            <a:r>
              <a:rPr lang="de-CH" dirty="0" smtClean="0"/>
              <a:t>. BE ist bezüglich Lärmschutz an Strassen auf Kurs!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838200" y="1916832"/>
            <a:ext cx="10514384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Mit der neuen Strategie der lärmmindernden Beläge gelingt es, einen viel grösseren Teil der Bevölkerung vor Lärm zu schützen!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de-CH" sz="28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2800" dirty="0" smtClean="0">
                <a:solidFill>
                  <a:srgbClr val="FF0000"/>
                </a:solidFill>
              </a:rPr>
              <a:t>Bisher wurden bereits rund 70 Km lärmmindernde Beläge auf Kantonsstrassen verbaut, viele weitere werden noch folgen! 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de-CH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Guter Unterhalt ist entscheidend für die Lebensdauer der lärmmindernden Beläge!</a:t>
            </a:r>
            <a:endParaRPr lang="de-CH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99" y="3356992"/>
            <a:ext cx="10983913" cy="619126"/>
          </a:xfrm>
        </p:spPr>
        <p:txBody>
          <a:bodyPr/>
          <a:lstStyle/>
          <a:p>
            <a:pPr algn="ctr"/>
            <a:r>
              <a:rPr lang="de-CH" dirty="0" smtClean="0"/>
              <a:t>Vielen Dank!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67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Lärm macht krank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Gesundheitliche Folgen: Stress, Schlafstörungen, Diabetes, Herzinfarkte, Lern- und Konzentrationsschwierigkeiten bei Kindern, schweizweit jährlich 500 vorzeitige Todesfälle.</a:t>
            </a:r>
          </a:p>
          <a:p>
            <a:pPr lvl="2"/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7633023" y="6432428"/>
            <a:ext cx="1073397" cy="1553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dirty="0" smtClean="0"/>
              <a:t>Istock.com/</a:t>
            </a:r>
            <a:r>
              <a:rPr lang="de-CH" sz="900" dirty="0" err="1" smtClean="0"/>
              <a:t>Tuned_In</a:t>
            </a:r>
            <a:endParaRPr lang="de-CH" sz="1050" dirty="0" smtClean="0"/>
          </a:p>
          <a:p>
            <a:endParaRPr lang="de-CH" dirty="0" smtClean="0"/>
          </a:p>
          <a:p>
            <a:pPr lvl="2"/>
            <a:endParaRPr lang="de-CH" dirty="0" smtClean="0"/>
          </a:p>
          <a:p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r="17719"/>
          <a:stretch/>
        </p:blipFill>
        <p:spPr>
          <a:xfrm>
            <a:off x="3953892" y="3176619"/>
            <a:ext cx="4752528" cy="322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68" y="1844824"/>
            <a:ext cx="10983913" cy="4672731"/>
          </a:xfrm>
        </p:spPr>
        <p:txBody>
          <a:bodyPr/>
          <a:lstStyle/>
          <a:p>
            <a:r>
              <a:rPr lang="de-CH" dirty="0" smtClean="0"/>
              <a:t>Kanton Bern setzt sich bereits seit 30 Jahren für den Schutz der Bevölkerung vor Strassenlärm ein und kommt den gesetzlichen Lärmschutzpflichten nach.</a:t>
            </a:r>
          </a:p>
          <a:p>
            <a:endParaRPr lang="de-CH" dirty="0" smtClean="0"/>
          </a:p>
          <a:p>
            <a:endParaRPr lang="de-CH" dirty="0"/>
          </a:p>
          <a:p>
            <a:r>
              <a:rPr lang="de-CH" dirty="0" smtClean="0"/>
              <a:t>Rund CHF 203 Mio. in Lärmschutz investiert</a:t>
            </a:r>
          </a:p>
          <a:p>
            <a:endParaRPr lang="de-CH" dirty="0"/>
          </a:p>
          <a:p>
            <a:r>
              <a:rPr lang="de-CH" dirty="0" smtClean="0"/>
              <a:t>Daran rund CHF 72 Mio. Beiträge vom Bund</a:t>
            </a:r>
          </a:p>
          <a:p>
            <a:endParaRPr lang="de-CH" dirty="0" smtClean="0">
              <a:solidFill>
                <a:srgbClr val="FF0000"/>
              </a:solidFill>
            </a:endParaRPr>
          </a:p>
          <a:p>
            <a:pPr lvl="2"/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 dirty="0"/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022396"/>
              </p:ext>
            </p:extLst>
          </p:nvPr>
        </p:nvGraphicFramePr>
        <p:xfrm>
          <a:off x="7542411" y="2996952"/>
          <a:ext cx="4649589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41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Vor 30 Jahren: erste Lärmschutzwände nach Inkrafttreten LSV, viel früher als die meisten anderen Kantone, u.a. in Münsingen und </a:t>
            </a:r>
            <a:r>
              <a:rPr lang="de-CH" dirty="0" err="1" smtClean="0"/>
              <a:t>Rubigen</a:t>
            </a:r>
            <a:r>
              <a:rPr lang="de-CH" dirty="0" smtClean="0"/>
              <a:t> </a:t>
            </a:r>
            <a:endParaRPr lang="de-CH" dirty="0"/>
          </a:p>
          <a:p>
            <a:endParaRPr lang="de-CH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827006" y="3068960"/>
            <a:ext cx="5041776" cy="33502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6221379" y="3068960"/>
            <a:ext cx="5164747" cy="3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Seither wurden zahlreiche Lärmschutzwände erstellt und Schallschutzfenster finanziert</a:t>
            </a:r>
          </a:p>
          <a:p>
            <a:pPr lvl="2"/>
            <a:endParaRPr lang="de-CH" dirty="0"/>
          </a:p>
          <a:p>
            <a:endParaRPr lang="de-CH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839416" y="6396981"/>
            <a:ext cx="2174610" cy="297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Büren</a:t>
            </a:r>
          </a:p>
          <a:p>
            <a:pPr lvl="2"/>
            <a:endParaRPr lang="de-CH" dirty="0" smtClean="0"/>
          </a:p>
          <a:p>
            <a:endParaRPr lang="de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7091312" y="6400922"/>
            <a:ext cx="2174610" cy="297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Burgdorf</a:t>
            </a:r>
          </a:p>
          <a:p>
            <a:pPr lvl="2"/>
            <a:endParaRPr lang="de-CH" dirty="0" smtClean="0"/>
          </a:p>
          <a:p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2"/>
          <a:stretch/>
        </p:blipFill>
        <p:spPr>
          <a:xfrm>
            <a:off x="838200" y="2854190"/>
            <a:ext cx="6031251" cy="353703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5035" b="4807"/>
          <a:stretch/>
        </p:blipFill>
        <p:spPr>
          <a:xfrm>
            <a:off x="7091312" y="2854190"/>
            <a:ext cx="4566099" cy="35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830468" y="5882619"/>
            <a:ext cx="2174610" cy="297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 smtClean="0"/>
              <a:t>Roggwil</a:t>
            </a:r>
            <a:endParaRPr lang="de-CH" sz="1800" dirty="0" smtClean="0"/>
          </a:p>
          <a:p>
            <a:pPr lvl="2"/>
            <a:endParaRPr lang="de-CH" dirty="0" smtClean="0"/>
          </a:p>
          <a:p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6179756" y="5882619"/>
            <a:ext cx="2174610" cy="297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 smtClean="0"/>
              <a:t>Wimmis</a:t>
            </a:r>
            <a:endParaRPr lang="de-CH" sz="1800" dirty="0" smtClean="0"/>
          </a:p>
          <a:p>
            <a:pPr lvl="2"/>
            <a:endParaRPr lang="de-CH" dirty="0" smtClean="0"/>
          </a:p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" b="9887"/>
          <a:stretch/>
        </p:blipFill>
        <p:spPr>
          <a:xfrm>
            <a:off x="6168007" y="1916832"/>
            <a:ext cx="5400601" cy="388843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16832"/>
            <a:ext cx="518457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62"/>
          <a:stretch/>
        </p:blipFill>
        <p:spPr>
          <a:xfrm>
            <a:off x="2135560" y="1675875"/>
            <a:ext cx="6257298" cy="4621043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 txBox="1">
            <a:spLocks/>
          </p:cNvSpPr>
          <p:nvPr/>
        </p:nvSpPr>
        <p:spPr>
          <a:xfrm>
            <a:off x="8502086" y="5733256"/>
            <a:ext cx="2376264" cy="631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358775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353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57188" algn="l" defTabSz="449263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Schallschutzfenster </a:t>
            </a:r>
          </a:p>
          <a:p>
            <a:r>
              <a:rPr lang="de-CH" sz="1800" dirty="0" smtClean="0"/>
              <a:t>in Nidau</a:t>
            </a:r>
          </a:p>
          <a:p>
            <a:pPr lvl="2"/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14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stehen wir im Lärmschutz?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C0313-945E-4B7D-AA50-0A8905F4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Bisher wurden rund 22 Kilometer Lärmschutzwände entlang von Kantonsstrassen erstellt.</a:t>
            </a:r>
            <a:endParaRPr lang="de-CH" dirty="0"/>
          </a:p>
          <a:p>
            <a:endParaRPr lang="de-CH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9626A-D212-47F9-AD91-396A996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 April 2022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97AFD-16FE-4EA5-A888-4A84A29D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259429"/>
              </p:ext>
            </p:extLst>
          </p:nvPr>
        </p:nvGraphicFramePr>
        <p:xfrm>
          <a:off x="838200" y="2708920"/>
          <a:ext cx="65527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5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Kanton Bern">
      <a:dk1>
        <a:sysClr val="windowText" lastClr="000000"/>
      </a:dk1>
      <a:lt1>
        <a:sysClr val="window" lastClr="FFFFFF"/>
      </a:lt1>
      <a:dk2>
        <a:srgbClr val="63737B"/>
      </a:dk2>
      <a:lt2>
        <a:srgbClr val="B1B9BD"/>
      </a:lt2>
      <a:accent1>
        <a:srgbClr val="3C505A"/>
      </a:accent1>
      <a:accent2>
        <a:srgbClr val="96D7F0"/>
      </a:accent2>
      <a:accent3>
        <a:srgbClr val="A0C7A0"/>
      </a:accent3>
      <a:accent4>
        <a:srgbClr val="E1D2C6"/>
      </a:accent4>
      <a:accent5>
        <a:srgbClr val="644B41"/>
      </a:accent5>
      <a:accent6>
        <a:srgbClr val="EA161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BE.potx" id="{86160857-131F-4B5B-9135-621603353FF0}" vid="{0EBED470-473B-4079-AE83-6CA24B9023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DE</Template>
  <TotalTime>0</TotalTime>
  <Words>872</Words>
  <Application>Microsoft Office PowerPoint</Application>
  <PresentationFormat>Breitbild</PresentationFormat>
  <Paragraphs>208</Paragraphs>
  <Slides>28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1" baseType="lpstr">
      <vt:lpstr>Arial</vt:lpstr>
      <vt:lpstr>Wingdings</vt:lpstr>
      <vt:lpstr>Benutzerdefiniertes Design</vt:lpstr>
      <vt:lpstr>Medienanlass Bilanz nach 30 Jahren:</vt:lpstr>
      <vt:lpstr>Ausgangslage</vt:lpstr>
      <vt:lpstr>Lärm macht krank</vt:lpstr>
      <vt:lpstr>Wo stehen wir im Lärmschutz?</vt:lpstr>
      <vt:lpstr>Wo stehen wir im Lärmschutz?</vt:lpstr>
      <vt:lpstr>Wo stehen wir im Lärmschutz?</vt:lpstr>
      <vt:lpstr>Wo stehen wir im Lärmschutz?</vt:lpstr>
      <vt:lpstr>Wo stehen wir im Lärmschutz?</vt:lpstr>
      <vt:lpstr>Wo stehen wir im Lärmschutz?</vt:lpstr>
      <vt:lpstr>Lärmschutz wird zur Daueraufgabe</vt:lpstr>
      <vt:lpstr>Lärmmindernde Beläge</vt:lpstr>
      <vt:lpstr>Lärmmindernde Beläge</vt:lpstr>
      <vt:lpstr>Lärmmindernde Beläge</vt:lpstr>
      <vt:lpstr>Lärmmindernde Beläge</vt:lpstr>
      <vt:lpstr>Lärmmindernde Beläge - Herausforderungen</vt:lpstr>
      <vt:lpstr>Lärmmindernde Beläge</vt:lpstr>
      <vt:lpstr>Medienanlass Bilanz nach 30 Jahren:</vt:lpstr>
      <vt:lpstr>Wo stehen wir im Lärmschutz?</vt:lpstr>
      <vt:lpstr>Wo stehen wir im Lärmschutz?</vt:lpstr>
      <vt:lpstr>Wo stehen wir im Lärmschutz?</vt:lpstr>
      <vt:lpstr>Lärmmindernde Beläge</vt:lpstr>
      <vt:lpstr>Lärmmindernde Beläge</vt:lpstr>
      <vt:lpstr>Lärmmindernde Beläge</vt:lpstr>
      <vt:lpstr>Lärmmindernde Beläge</vt:lpstr>
      <vt:lpstr>Lärmmindernde Beläge</vt:lpstr>
      <vt:lpstr>Kt. BE ist bezüglich Lärmschutz an Strassen auf Kurs!</vt:lpstr>
      <vt:lpstr>Kt. BE ist bezüglich Lärmschutz an Strassen auf Kurs!</vt:lpstr>
      <vt:lpstr>Vielen Dank!</vt:lpstr>
    </vt:vector>
  </TitlesOfParts>
  <Company>Kanton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(maximal 2 Zeilen)</dc:title>
  <dc:creator>Werder Picuasi Anic, BVD-TBA-DLZ</dc:creator>
  <cp:lastModifiedBy>Werder Picuasi Anic, BVD-TBA-DLZ</cp:lastModifiedBy>
  <cp:revision>147</cp:revision>
  <cp:lastPrinted>2021-11-24T10:14:18Z</cp:lastPrinted>
  <dcterms:created xsi:type="dcterms:W3CDTF">2021-09-23T13:05:24Z</dcterms:created>
  <dcterms:modified xsi:type="dcterms:W3CDTF">2022-04-14T08:24:03Z</dcterms:modified>
</cp:coreProperties>
</file>